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9" r:id="rId4"/>
    <p:sldId id="258" r:id="rId5"/>
    <p:sldId id="267" r:id="rId6"/>
    <p:sldId id="263" r:id="rId7"/>
    <p:sldId id="264" r:id="rId8"/>
    <p:sldId id="265" r:id="rId9"/>
    <p:sldId id="266" r:id="rId10"/>
    <p:sldId id="261"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5CB5-26A9-4670-9A73-0AD9C759822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E15C230-B287-40F4-8E88-3B25B456A485}">
      <dgm:prSet/>
      <dgm:spPr/>
      <dgm:t>
        <a:bodyPr/>
        <a:lstStyle/>
        <a:p>
          <a:r>
            <a:rPr lang="en-US"/>
            <a:t>The most home runs ever hit in a single MLB season occurred in 2019.</a:t>
          </a:r>
        </a:p>
      </dgm:t>
    </dgm:pt>
    <dgm:pt modelId="{693C90D0-5DD1-4B39-A548-3DC6340FC46E}" type="parTrans" cxnId="{E0ABA8FF-523C-4796-A140-5FE9EF7A645E}">
      <dgm:prSet/>
      <dgm:spPr/>
      <dgm:t>
        <a:bodyPr/>
        <a:lstStyle/>
        <a:p>
          <a:endParaRPr lang="en-US"/>
        </a:p>
      </dgm:t>
    </dgm:pt>
    <dgm:pt modelId="{A2F718A6-18AD-49B3-84A9-0D57EF5EE5DB}" type="sibTrans" cxnId="{E0ABA8FF-523C-4796-A140-5FE9EF7A645E}">
      <dgm:prSet/>
      <dgm:spPr/>
      <dgm:t>
        <a:bodyPr/>
        <a:lstStyle/>
        <a:p>
          <a:endParaRPr lang="en-US"/>
        </a:p>
      </dgm:t>
    </dgm:pt>
    <dgm:pt modelId="{26F9D75A-0427-43F4-BBAB-367CF4E47C41}">
      <dgm:prSet/>
      <dgm:spPr/>
      <dgm:t>
        <a:bodyPr/>
        <a:lstStyle/>
        <a:p>
          <a:r>
            <a:rPr lang="en-US"/>
            <a:t>MLB batting statistics between 2017 – 2019 indicated and anomaly, particularly in homeruns and the correlation to total wins.</a:t>
          </a:r>
        </a:p>
      </dgm:t>
    </dgm:pt>
    <dgm:pt modelId="{6C6D0C93-C944-416D-8173-AA70E0FA2DEE}" type="parTrans" cxnId="{2CF8DA7C-B0BC-4C39-A84B-10CA4D9E5200}">
      <dgm:prSet/>
      <dgm:spPr/>
      <dgm:t>
        <a:bodyPr/>
        <a:lstStyle/>
        <a:p>
          <a:endParaRPr lang="en-US"/>
        </a:p>
      </dgm:t>
    </dgm:pt>
    <dgm:pt modelId="{5B9632FC-D0DC-4521-B2FD-C5F6A91A5B89}" type="sibTrans" cxnId="{2CF8DA7C-B0BC-4C39-A84B-10CA4D9E5200}">
      <dgm:prSet/>
      <dgm:spPr/>
      <dgm:t>
        <a:bodyPr/>
        <a:lstStyle/>
        <a:p>
          <a:endParaRPr lang="en-US"/>
        </a:p>
      </dgm:t>
    </dgm:pt>
    <dgm:pt modelId="{B215A533-534D-40C2-AD14-84C9C50B6962}">
      <dgm:prSet/>
      <dgm:spPr/>
      <dgm:t>
        <a:bodyPr/>
        <a:lstStyle/>
        <a:p>
          <a:r>
            <a:rPr lang="en-US"/>
            <a:t>As more home runs are hit, the less likely they are to influence the outcome of a game which leaves us to believe there are other influencing variables.</a:t>
          </a:r>
        </a:p>
      </dgm:t>
    </dgm:pt>
    <dgm:pt modelId="{96393F0B-8304-4DAF-BD3E-E9809B31DFE2}" type="parTrans" cxnId="{4D651473-BBA4-47B2-B59F-4A4816A3FF81}">
      <dgm:prSet/>
      <dgm:spPr/>
      <dgm:t>
        <a:bodyPr/>
        <a:lstStyle/>
        <a:p>
          <a:endParaRPr lang="en-US"/>
        </a:p>
      </dgm:t>
    </dgm:pt>
    <dgm:pt modelId="{05775C35-DF63-46EC-AE26-58CE589FDC44}" type="sibTrans" cxnId="{4D651473-BBA4-47B2-B59F-4A4816A3FF81}">
      <dgm:prSet/>
      <dgm:spPr/>
      <dgm:t>
        <a:bodyPr/>
        <a:lstStyle/>
        <a:p>
          <a:endParaRPr lang="en-US"/>
        </a:p>
      </dgm:t>
    </dgm:pt>
    <dgm:pt modelId="{650BF095-53B9-482C-95EC-327A38469C8B}">
      <dgm:prSet/>
      <dgm:spPr/>
      <dgm:t>
        <a:bodyPr/>
        <a:lstStyle/>
        <a:p>
          <a:r>
            <a:rPr lang="en-US" dirty="0"/>
            <a:t>Further investigation would require analysis of other aspects in baseball like pitching or equipment changes. Retrieving data related to the runs generated by each home run which can vary between (1 and 4 runs). </a:t>
          </a:r>
        </a:p>
      </dgm:t>
    </dgm:pt>
    <dgm:pt modelId="{D021BD9A-D7BD-4991-88FC-D89E26AE3ACE}" type="parTrans" cxnId="{F6DDACC0-DBBA-48CB-A89C-0280654D4F01}">
      <dgm:prSet/>
      <dgm:spPr/>
      <dgm:t>
        <a:bodyPr/>
        <a:lstStyle/>
        <a:p>
          <a:endParaRPr lang="en-US"/>
        </a:p>
      </dgm:t>
    </dgm:pt>
    <dgm:pt modelId="{EB1C2486-C895-49C7-8412-4716CDCAB270}" type="sibTrans" cxnId="{F6DDACC0-DBBA-48CB-A89C-0280654D4F01}">
      <dgm:prSet/>
      <dgm:spPr/>
      <dgm:t>
        <a:bodyPr/>
        <a:lstStyle/>
        <a:p>
          <a:endParaRPr lang="en-US"/>
        </a:p>
      </dgm:t>
    </dgm:pt>
    <dgm:pt modelId="{5DAE9031-2421-49F4-80E9-27FE9678F951}" type="pres">
      <dgm:prSet presAssocID="{9E795CB5-26A9-4670-9A73-0AD9C759822A}" presName="root" presStyleCnt="0">
        <dgm:presLayoutVars>
          <dgm:dir/>
          <dgm:resizeHandles val="exact"/>
        </dgm:presLayoutVars>
      </dgm:prSet>
      <dgm:spPr/>
    </dgm:pt>
    <dgm:pt modelId="{79C4BE91-E195-4CEB-8CE7-E46629ADED65}" type="pres">
      <dgm:prSet presAssocID="{EE15C230-B287-40F4-8E88-3B25B456A485}" presName="compNode" presStyleCnt="0"/>
      <dgm:spPr/>
    </dgm:pt>
    <dgm:pt modelId="{1CC78C3A-6C62-4402-A22F-310C099C7189}" type="pres">
      <dgm:prSet presAssocID="{EE15C230-B287-40F4-8E88-3B25B456A4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a:ext>
      </dgm:extLst>
    </dgm:pt>
    <dgm:pt modelId="{2B4200B1-85B8-45D7-A0ED-15D60EE900F9}" type="pres">
      <dgm:prSet presAssocID="{EE15C230-B287-40F4-8E88-3B25B456A485}" presName="spaceRect" presStyleCnt="0"/>
      <dgm:spPr/>
    </dgm:pt>
    <dgm:pt modelId="{24E12D0E-5B9C-4849-B59E-B93180DB7DF8}" type="pres">
      <dgm:prSet presAssocID="{EE15C230-B287-40F4-8E88-3B25B456A485}" presName="textRect" presStyleLbl="revTx" presStyleIdx="0" presStyleCnt="4">
        <dgm:presLayoutVars>
          <dgm:chMax val="1"/>
          <dgm:chPref val="1"/>
        </dgm:presLayoutVars>
      </dgm:prSet>
      <dgm:spPr/>
    </dgm:pt>
    <dgm:pt modelId="{F66AA818-0D5C-40EE-847B-89268C39D3AF}" type="pres">
      <dgm:prSet presAssocID="{A2F718A6-18AD-49B3-84A9-0D57EF5EE5DB}" presName="sibTrans" presStyleCnt="0"/>
      <dgm:spPr/>
    </dgm:pt>
    <dgm:pt modelId="{5912DB16-760E-487D-B0E7-75C38733E00E}" type="pres">
      <dgm:prSet presAssocID="{26F9D75A-0427-43F4-BBAB-367CF4E47C41}" presName="compNode" presStyleCnt="0"/>
      <dgm:spPr/>
    </dgm:pt>
    <dgm:pt modelId="{A5040046-9D81-449F-9BCE-ED07C4870629}" type="pres">
      <dgm:prSet presAssocID="{26F9D75A-0427-43F4-BBAB-367CF4E47C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icket"/>
        </a:ext>
      </dgm:extLst>
    </dgm:pt>
    <dgm:pt modelId="{6E0C8ADF-AF09-47B1-8330-90699313B38E}" type="pres">
      <dgm:prSet presAssocID="{26F9D75A-0427-43F4-BBAB-367CF4E47C41}" presName="spaceRect" presStyleCnt="0"/>
      <dgm:spPr/>
    </dgm:pt>
    <dgm:pt modelId="{4FD9D66B-3BD0-4BDA-93CC-34260FD1C947}" type="pres">
      <dgm:prSet presAssocID="{26F9D75A-0427-43F4-BBAB-367CF4E47C41}" presName="textRect" presStyleLbl="revTx" presStyleIdx="1" presStyleCnt="4">
        <dgm:presLayoutVars>
          <dgm:chMax val="1"/>
          <dgm:chPref val="1"/>
        </dgm:presLayoutVars>
      </dgm:prSet>
      <dgm:spPr/>
    </dgm:pt>
    <dgm:pt modelId="{D1DE8A43-9166-4351-B92B-2A44D79F9D8E}" type="pres">
      <dgm:prSet presAssocID="{5B9632FC-D0DC-4521-B2FD-C5F6A91A5B89}" presName="sibTrans" presStyleCnt="0"/>
      <dgm:spPr/>
    </dgm:pt>
    <dgm:pt modelId="{B27BA177-7C29-4F1A-B149-F9C94048B755}" type="pres">
      <dgm:prSet presAssocID="{B215A533-534D-40C2-AD14-84C9C50B6962}" presName="compNode" presStyleCnt="0"/>
      <dgm:spPr/>
    </dgm:pt>
    <dgm:pt modelId="{FDAB24F5-F297-4E38-9D9E-71E70D550E33}" type="pres">
      <dgm:prSet presAssocID="{B215A533-534D-40C2-AD14-84C9C50B69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01608B8B-45B6-4A6F-BAE6-FD462097C3AC}" type="pres">
      <dgm:prSet presAssocID="{B215A533-534D-40C2-AD14-84C9C50B6962}" presName="spaceRect" presStyleCnt="0"/>
      <dgm:spPr/>
    </dgm:pt>
    <dgm:pt modelId="{907305A3-B0F7-48B5-941B-C24A3540FF90}" type="pres">
      <dgm:prSet presAssocID="{B215A533-534D-40C2-AD14-84C9C50B6962}" presName="textRect" presStyleLbl="revTx" presStyleIdx="2" presStyleCnt="4">
        <dgm:presLayoutVars>
          <dgm:chMax val="1"/>
          <dgm:chPref val="1"/>
        </dgm:presLayoutVars>
      </dgm:prSet>
      <dgm:spPr/>
    </dgm:pt>
    <dgm:pt modelId="{CE9F8157-EB41-4F4B-8BC0-D3EBEB5C6711}" type="pres">
      <dgm:prSet presAssocID="{05775C35-DF63-46EC-AE26-58CE589FDC44}" presName="sibTrans" presStyleCnt="0"/>
      <dgm:spPr/>
    </dgm:pt>
    <dgm:pt modelId="{2D4BAA50-72D0-48E3-84B1-72C0CF89CA5E}" type="pres">
      <dgm:prSet presAssocID="{650BF095-53B9-482C-95EC-327A38469C8B}" presName="compNode" presStyleCnt="0"/>
      <dgm:spPr/>
    </dgm:pt>
    <dgm:pt modelId="{79FF295C-DCEA-4BFF-B562-1E72082FB8D2}" type="pres">
      <dgm:prSet presAssocID="{650BF095-53B9-482C-95EC-327A38469C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 bat and ball"/>
        </a:ext>
      </dgm:extLst>
    </dgm:pt>
    <dgm:pt modelId="{6DED3C94-F0DF-4A92-9CC5-145BC69F22A7}" type="pres">
      <dgm:prSet presAssocID="{650BF095-53B9-482C-95EC-327A38469C8B}" presName="spaceRect" presStyleCnt="0"/>
      <dgm:spPr/>
    </dgm:pt>
    <dgm:pt modelId="{B8FF1A51-6965-4A88-91B4-8D1F882551D0}" type="pres">
      <dgm:prSet presAssocID="{650BF095-53B9-482C-95EC-327A38469C8B}" presName="textRect" presStyleLbl="revTx" presStyleIdx="3" presStyleCnt="4">
        <dgm:presLayoutVars>
          <dgm:chMax val="1"/>
          <dgm:chPref val="1"/>
        </dgm:presLayoutVars>
      </dgm:prSet>
      <dgm:spPr/>
    </dgm:pt>
  </dgm:ptLst>
  <dgm:cxnLst>
    <dgm:cxn modelId="{5FB83F0A-885E-4EFF-9620-3E0BECC8EF2A}" type="presOf" srcId="{9E795CB5-26A9-4670-9A73-0AD9C759822A}" destId="{5DAE9031-2421-49F4-80E9-27FE9678F951}" srcOrd="0" destOrd="0" presId="urn:microsoft.com/office/officeart/2018/2/layout/IconLabelList"/>
    <dgm:cxn modelId="{56157132-B3BD-4FCE-9BC3-929D85C9499D}" type="presOf" srcId="{B215A533-534D-40C2-AD14-84C9C50B6962}" destId="{907305A3-B0F7-48B5-941B-C24A3540FF90}" srcOrd="0" destOrd="0" presId="urn:microsoft.com/office/officeart/2018/2/layout/IconLabelList"/>
    <dgm:cxn modelId="{4D651473-BBA4-47B2-B59F-4A4816A3FF81}" srcId="{9E795CB5-26A9-4670-9A73-0AD9C759822A}" destId="{B215A533-534D-40C2-AD14-84C9C50B6962}" srcOrd="2" destOrd="0" parTransId="{96393F0B-8304-4DAF-BD3E-E9809B31DFE2}" sibTransId="{05775C35-DF63-46EC-AE26-58CE589FDC44}"/>
    <dgm:cxn modelId="{2CF8DA7C-B0BC-4C39-A84B-10CA4D9E5200}" srcId="{9E795CB5-26A9-4670-9A73-0AD9C759822A}" destId="{26F9D75A-0427-43F4-BBAB-367CF4E47C41}" srcOrd="1" destOrd="0" parTransId="{6C6D0C93-C944-416D-8173-AA70E0FA2DEE}" sibTransId="{5B9632FC-D0DC-4521-B2FD-C5F6A91A5B89}"/>
    <dgm:cxn modelId="{664AEE80-117C-4127-A29A-FF59C5FAD1D3}" type="presOf" srcId="{26F9D75A-0427-43F4-BBAB-367CF4E47C41}" destId="{4FD9D66B-3BD0-4BDA-93CC-34260FD1C947}" srcOrd="0" destOrd="0" presId="urn:microsoft.com/office/officeart/2018/2/layout/IconLabelList"/>
    <dgm:cxn modelId="{F6DDACC0-DBBA-48CB-A89C-0280654D4F01}" srcId="{9E795CB5-26A9-4670-9A73-0AD9C759822A}" destId="{650BF095-53B9-482C-95EC-327A38469C8B}" srcOrd="3" destOrd="0" parTransId="{D021BD9A-D7BD-4991-88FC-D89E26AE3ACE}" sibTransId="{EB1C2486-C895-49C7-8412-4716CDCAB270}"/>
    <dgm:cxn modelId="{89EA4BC6-7FFD-4056-AADB-CEEA925D53AB}" type="presOf" srcId="{EE15C230-B287-40F4-8E88-3B25B456A485}" destId="{24E12D0E-5B9C-4849-B59E-B93180DB7DF8}" srcOrd="0" destOrd="0" presId="urn:microsoft.com/office/officeart/2018/2/layout/IconLabelList"/>
    <dgm:cxn modelId="{2EB95CF1-9736-4505-8CFD-B200F4793C3C}" type="presOf" srcId="{650BF095-53B9-482C-95EC-327A38469C8B}" destId="{B8FF1A51-6965-4A88-91B4-8D1F882551D0}" srcOrd="0" destOrd="0" presId="urn:microsoft.com/office/officeart/2018/2/layout/IconLabelList"/>
    <dgm:cxn modelId="{E0ABA8FF-523C-4796-A140-5FE9EF7A645E}" srcId="{9E795CB5-26A9-4670-9A73-0AD9C759822A}" destId="{EE15C230-B287-40F4-8E88-3B25B456A485}" srcOrd="0" destOrd="0" parTransId="{693C90D0-5DD1-4B39-A548-3DC6340FC46E}" sibTransId="{A2F718A6-18AD-49B3-84A9-0D57EF5EE5DB}"/>
    <dgm:cxn modelId="{A632716E-EAE5-460A-AF4B-4A5ED7C7BEA1}" type="presParOf" srcId="{5DAE9031-2421-49F4-80E9-27FE9678F951}" destId="{79C4BE91-E195-4CEB-8CE7-E46629ADED65}" srcOrd="0" destOrd="0" presId="urn:microsoft.com/office/officeart/2018/2/layout/IconLabelList"/>
    <dgm:cxn modelId="{F3B3971C-0A7B-4F55-B4A9-5B6D6049F016}" type="presParOf" srcId="{79C4BE91-E195-4CEB-8CE7-E46629ADED65}" destId="{1CC78C3A-6C62-4402-A22F-310C099C7189}" srcOrd="0" destOrd="0" presId="urn:microsoft.com/office/officeart/2018/2/layout/IconLabelList"/>
    <dgm:cxn modelId="{E74935C1-49FD-48F3-8108-C5A772B034F6}" type="presParOf" srcId="{79C4BE91-E195-4CEB-8CE7-E46629ADED65}" destId="{2B4200B1-85B8-45D7-A0ED-15D60EE900F9}" srcOrd="1" destOrd="0" presId="urn:microsoft.com/office/officeart/2018/2/layout/IconLabelList"/>
    <dgm:cxn modelId="{B7EA7F75-CE3D-4913-AAD0-230CF26150CB}" type="presParOf" srcId="{79C4BE91-E195-4CEB-8CE7-E46629ADED65}" destId="{24E12D0E-5B9C-4849-B59E-B93180DB7DF8}" srcOrd="2" destOrd="0" presId="urn:microsoft.com/office/officeart/2018/2/layout/IconLabelList"/>
    <dgm:cxn modelId="{1CE9AD9B-D1BC-4474-9176-4477FE6C31E3}" type="presParOf" srcId="{5DAE9031-2421-49F4-80E9-27FE9678F951}" destId="{F66AA818-0D5C-40EE-847B-89268C39D3AF}" srcOrd="1" destOrd="0" presId="urn:microsoft.com/office/officeart/2018/2/layout/IconLabelList"/>
    <dgm:cxn modelId="{DBCEC883-3B52-4A16-AFA6-FBB3A6004222}" type="presParOf" srcId="{5DAE9031-2421-49F4-80E9-27FE9678F951}" destId="{5912DB16-760E-487D-B0E7-75C38733E00E}" srcOrd="2" destOrd="0" presId="urn:microsoft.com/office/officeart/2018/2/layout/IconLabelList"/>
    <dgm:cxn modelId="{3EED2765-4655-4387-BCC9-88CB2FA3A6D4}" type="presParOf" srcId="{5912DB16-760E-487D-B0E7-75C38733E00E}" destId="{A5040046-9D81-449F-9BCE-ED07C4870629}" srcOrd="0" destOrd="0" presId="urn:microsoft.com/office/officeart/2018/2/layout/IconLabelList"/>
    <dgm:cxn modelId="{DFD9A3D5-5AAF-4638-BB62-B2DA7E8FA119}" type="presParOf" srcId="{5912DB16-760E-487D-B0E7-75C38733E00E}" destId="{6E0C8ADF-AF09-47B1-8330-90699313B38E}" srcOrd="1" destOrd="0" presId="urn:microsoft.com/office/officeart/2018/2/layout/IconLabelList"/>
    <dgm:cxn modelId="{5B8D0D5F-03B8-4A20-AFC1-88E0272EDC4C}" type="presParOf" srcId="{5912DB16-760E-487D-B0E7-75C38733E00E}" destId="{4FD9D66B-3BD0-4BDA-93CC-34260FD1C947}" srcOrd="2" destOrd="0" presId="urn:microsoft.com/office/officeart/2018/2/layout/IconLabelList"/>
    <dgm:cxn modelId="{DB1CC77B-C147-4195-9042-E57198878D70}" type="presParOf" srcId="{5DAE9031-2421-49F4-80E9-27FE9678F951}" destId="{D1DE8A43-9166-4351-B92B-2A44D79F9D8E}" srcOrd="3" destOrd="0" presId="urn:microsoft.com/office/officeart/2018/2/layout/IconLabelList"/>
    <dgm:cxn modelId="{5A67E36E-70AD-4053-BF28-257844A34C5B}" type="presParOf" srcId="{5DAE9031-2421-49F4-80E9-27FE9678F951}" destId="{B27BA177-7C29-4F1A-B149-F9C94048B755}" srcOrd="4" destOrd="0" presId="urn:microsoft.com/office/officeart/2018/2/layout/IconLabelList"/>
    <dgm:cxn modelId="{146F6D56-B72D-4C1E-A5B3-FD699EE55B7F}" type="presParOf" srcId="{B27BA177-7C29-4F1A-B149-F9C94048B755}" destId="{FDAB24F5-F297-4E38-9D9E-71E70D550E33}" srcOrd="0" destOrd="0" presId="urn:microsoft.com/office/officeart/2018/2/layout/IconLabelList"/>
    <dgm:cxn modelId="{E70E535D-65DB-492E-A3F6-77B87BDC91E8}" type="presParOf" srcId="{B27BA177-7C29-4F1A-B149-F9C94048B755}" destId="{01608B8B-45B6-4A6F-BAE6-FD462097C3AC}" srcOrd="1" destOrd="0" presId="urn:microsoft.com/office/officeart/2018/2/layout/IconLabelList"/>
    <dgm:cxn modelId="{C66ED814-955D-4192-876C-8A6C2BD894BF}" type="presParOf" srcId="{B27BA177-7C29-4F1A-B149-F9C94048B755}" destId="{907305A3-B0F7-48B5-941B-C24A3540FF90}" srcOrd="2" destOrd="0" presId="urn:microsoft.com/office/officeart/2018/2/layout/IconLabelList"/>
    <dgm:cxn modelId="{46B62194-7F42-4A28-B641-98F75E6A53CC}" type="presParOf" srcId="{5DAE9031-2421-49F4-80E9-27FE9678F951}" destId="{CE9F8157-EB41-4F4B-8BC0-D3EBEB5C6711}" srcOrd="5" destOrd="0" presId="urn:microsoft.com/office/officeart/2018/2/layout/IconLabelList"/>
    <dgm:cxn modelId="{BA6710FC-F578-4A26-8385-2B39BF9BD3E0}" type="presParOf" srcId="{5DAE9031-2421-49F4-80E9-27FE9678F951}" destId="{2D4BAA50-72D0-48E3-84B1-72C0CF89CA5E}" srcOrd="6" destOrd="0" presId="urn:microsoft.com/office/officeart/2018/2/layout/IconLabelList"/>
    <dgm:cxn modelId="{89C86E97-7CF8-497B-B639-D99AD49D6025}" type="presParOf" srcId="{2D4BAA50-72D0-48E3-84B1-72C0CF89CA5E}" destId="{79FF295C-DCEA-4BFF-B562-1E72082FB8D2}" srcOrd="0" destOrd="0" presId="urn:microsoft.com/office/officeart/2018/2/layout/IconLabelList"/>
    <dgm:cxn modelId="{607F066F-8F00-45FC-B088-DA8DBD3EB8FB}" type="presParOf" srcId="{2D4BAA50-72D0-48E3-84B1-72C0CF89CA5E}" destId="{6DED3C94-F0DF-4A92-9CC5-145BC69F22A7}" srcOrd="1" destOrd="0" presId="urn:microsoft.com/office/officeart/2018/2/layout/IconLabelList"/>
    <dgm:cxn modelId="{963D3689-BCCA-406E-9B4D-BFD263B0E803}" type="presParOf" srcId="{2D4BAA50-72D0-48E3-84B1-72C0CF89CA5E}" destId="{B8FF1A51-6965-4A88-91B4-8D1F882551D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78C3A-6C62-4402-A22F-310C099C7189}">
      <dsp:nvSpPr>
        <dsp:cNvPr id="0" name=""/>
        <dsp:cNvSpPr/>
      </dsp:nvSpPr>
      <dsp:spPr>
        <a:xfrm>
          <a:off x="792099" y="882984"/>
          <a:ext cx="1069678" cy="1069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12D0E-5B9C-4849-B59E-B93180DB7DF8}">
      <dsp:nvSpPr>
        <dsp:cNvPr id="0" name=""/>
        <dsp:cNvSpPr/>
      </dsp:nvSpPr>
      <dsp:spPr>
        <a:xfrm>
          <a:off x="138406" y="2316244"/>
          <a:ext cx="2377064"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most home runs ever hit in a single MLB season occurred in 2019.</a:t>
          </a:r>
        </a:p>
      </dsp:txBody>
      <dsp:txXfrm>
        <a:off x="138406" y="2316244"/>
        <a:ext cx="2377064" cy="990000"/>
      </dsp:txXfrm>
    </dsp:sp>
    <dsp:sp modelId="{A5040046-9D81-449F-9BCE-ED07C4870629}">
      <dsp:nvSpPr>
        <dsp:cNvPr id="0" name=""/>
        <dsp:cNvSpPr/>
      </dsp:nvSpPr>
      <dsp:spPr>
        <a:xfrm>
          <a:off x="3585149" y="882984"/>
          <a:ext cx="1069678" cy="1069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9D66B-3BD0-4BDA-93CC-34260FD1C947}">
      <dsp:nvSpPr>
        <dsp:cNvPr id="0" name=""/>
        <dsp:cNvSpPr/>
      </dsp:nvSpPr>
      <dsp:spPr>
        <a:xfrm>
          <a:off x="2931457" y="2316244"/>
          <a:ext cx="2377064"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MLB batting statistics between 2017 – 2019 indicated and anomaly, particularly in homeruns and the correlation to total wins.</a:t>
          </a:r>
        </a:p>
      </dsp:txBody>
      <dsp:txXfrm>
        <a:off x="2931457" y="2316244"/>
        <a:ext cx="2377064" cy="990000"/>
      </dsp:txXfrm>
    </dsp:sp>
    <dsp:sp modelId="{FDAB24F5-F297-4E38-9D9E-71E70D550E33}">
      <dsp:nvSpPr>
        <dsp:cNvPr id="0" name=""/>
        <dsp:cNvSpPr/>
      </dsp:nvSpPr>
      <dsp:spPr>
        <a:xfrm>
          <a:off x="6378200" y="882984"/>
          <a:ext cx="1069678" cy="1069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7305A3-B0F7-48B5-941B-C24A3540FF90}">
      <dsp:nvSpPr>
        <dsp:cNvPr id="0" name=""/>
        <dsp:cNvSpPr/>
      </dsp:nvSpPr>
      <dsp:spPr>
        <a:xfrm>
          <a:off x="5724507" y="2316244"/>
          <a:ext cx="2377064"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As more home runs are hit, the less likely they are to influence the outcome of a game which leaves us to believe there are other influencing variables.</a:t>
          </a:r>
        </a:p>
      </dsp:txBody>
      <dsp:txXfrm>
        <a:off x="5724507" y="2316244"/>
        <a:ext cx="2377064" cy="990000"/>
      </dsp:txXfrm>
    </dsp:sp>
    <dsp:sp modelId="{79FF295C-DCEA-4BFF-B562-1E72082FB8D2}">
      <dsp:nvSpPr>
        <dsp:cNvPr id="0" name=""/>
        <dsp:cNvSpPr/>
      </dsp:nvSpPr>
      <dsp:spPr>
        <a:xfrm>
          <a:off x="9171250" y="882984"/>
          <a:ext cx="1069678" cy="1069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FF1A51-6965-4A88-91B4-8D1F882551D0}">
      <dsp:nvSpPr>
        <dsp:cNvPr id="0" name=""/>
        <dsp:cNvSpPr/>
      </dsp:nvSpPr>
      <dsp:spPr>
        <a:xfrm>
          <a:off x="8517558" y="2316244"/>
          <a:ext cx="2377064"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Further investigation would require analysis of other aspects in baseball like pitching or equipment changes. Retrieving data related to the runs generated by each home run which can vary between (1 and 4 runs). </a:t>
          </a:r>
        </a:p>
      </dsp:txBody>
      <dsp:txXfrm>
        <a:off x="8517558" y="2316244"/>
        <a:ext cx="2377064" cy="99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June 25,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9267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June 25,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69329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June 25,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63596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June 25,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8161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June 25,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3798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June 25,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2533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June 25,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485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June 25,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4186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June 25,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902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June 25,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8295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June 25,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5877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June 25,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8507097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www.baseball-reference.com/leagues/majors.shtml" TargetMode="External"/><Relationship Id="rId2" Type="http://schemas.openxmlformats.org/officeDocument/2006/relationships/hyperlink" Target="https://www.si.com/mlb/2021/02/09/mlb-ball-is-live-daily-cov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baseball-referenc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59DB764-9E5C-4F0C-BA93-296EBB36CE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5" r="-1" b="-1"/>
          <a:stretch/>
        </p:blipFill>
        <p:spPr>
          <a:xfrm>
            <a:off x="20" y="-1824"/>
            <a:ext cx="12191980" cy="6865514"/>
          </a:xfrm>
          <a:prstGeom prst="rect">
            <a:avLst/>
          </a:prstGeom>
        </p:spPr>
      </p:pic>
      <p:sp>
        <p:nvSpPr>
          <p:cNvPr id="11" name="Rectangle 1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56B65E-57C7-4C9D-9592-4780824A6278}"/>
              </a:ext>
            </a:extLst>
          </p:cNvPr>
          <p:cNvSpPr>
            <a:spLocks noGrp="1"/>
          </p:cNvSpPr>
          <p:nvPr>
            <p:ph type="ctrTitle"/>
          </p:nvPr>
        </p:nvSpPr>
        <p:spPr>
          <a:xfrm>
            <a:off x="203910" y="-395998"/>
            <a:ext cx="11784156" cy="1927695"/>
          </a:xfrm>
        </p:spPr>
        <p:txBody>
          <a:bodyPr anchor="b">
            <a:normAutofit/>
          </a:bodyPr>
          <a:lstStyle/>
          <a:p>
            <a:r>
              <a:rPr lang="en-US" dirty="0">
                <a:solidFill>
                  <a:schemeClr val="bg1"/>
                </a:solidFill>
              </a:rPr>
              <a:t>MLB Home run analysis</a:t>
            </a:r>
          </a:p>
        </p:txBody>
      </p:sp>
      <p:sp>
        <p:nvSpPr>
          <p:cNvPr id="3" name="Subtitle 2">
            <a:extLst>
              <a:ext uri="{FF2B5EF4-FFF2-40B4-BE49-F238E27FC236}">
                <a16:creationId xmlns:a16="http://schemas.microsoft.com/office/drawing/2014/main" id="{CD699D27-84FC-4C29-8C48-566E167B8023}"/>
              </a:ext>
            </a:extLst>
          </p:cNvPr>
          <p:cNvSpPr>
            <a:spLocks noGrp="1"/>
          </p:cNvSpPr>
          <p:nvPr>
            <p:ph type="subTitle" idx="1"/>
          </p:nvPr>
        </p:nvSpPr>
        <p:spPr>
          <a:xfrm>
            <a:off x="3345756" y="2113072"/>
            <a:ext cx="4878587" cy="2031275"/>
          </a:xfrm>
        </p:spPr>
        <p:txBody>
          <a:bodyPr>
            <a:normAutofit fontScale="85000" lnSpcReduction="20000"/>
          </a:bodyPr>
          <a:lstStyle/>
          <a:p>
            <a:r>
              <a:rPr lang="en-US" dirty="0">
                <a:solidFill>
                  <a:schemeClr val="bg1"/>
                </a:solidFill>
              </a:rPr>
              <a:t>How do home runs contribute to wins in baseball?</a:t>
            </a:r>
          </a:p>
          <a:p>
            <a:endParaRPr lang="en-US" dirty="0">
              <a:solidFill>
                <a:schemeClr val="bg1"/>
              </a:solidFill>
            </a:endParaRPr>
          </a:p>
          <a:p>
            <a:r>
              <a:rPr lang="en-US" dirty="0">
                <a:solidFill>
                  <a:schemeClr val="bg1"/>
                </a:solidFill>
              </a:rPr>
              <a:t>Trent McNabb</a:t>
            </a:r>
          </a:p>
          <a:p>
            <a:r>
              <a:rPr lang="en-US" dirty="0">
                <a:solidFill>
                  <a:schemeClr val="bg1"/>
                </a:solidFill>
              </a:rPr>
              <a:t>Scott </a:t>
            </a:r>
            <a:r>
              <a:rPr lang="en-US" dirty="0" err="1">
                <a:solidFill>
                  <a:schemeClr val="bg1"/>
                </a:solidFill>
              </a:rPr>
              <a:t>stimpson</a:t>
            </a:r>
            <a:endParaRPr lang="en-US" dirty="0">
              <a:solidFill>
                <a:schemeClr val="bg1"/>
              </a:solidFill>
            </a:endParaRPr>
          </a:p>
        </p:txBody>
      </p:sp>
      <p:sp>
        <p:nvSpPr>
          <p:cNvPr id="13" name="Rectangle 12">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04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F94D4-9924-4813-9CF1-EF033463CD60}"/>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Conclusions</a:t>
            </a:r>
          </a:p>
        </p:txBody>
      </p:sp>
      <p:graphicFrame>
        <p:nvGraphicFramePr>
          <p:cNvPr id="5" name="Content Placeholder 2">
            <a:extLst>
              <a:ext uri="{FF2B5EF4-FFF2-40B4-BE49-F238E27FC236}">
                <a16:creationId xmlns:a16="http://schemas.microsoft.com/office/drawing/2014/main" id="{13B6EB39-32D8-4836-B158-F8BEBEE6C6B3}"/>
              </a:ext>
            </a:extLst>
          </p:cNvPr>
          <p:cNvGraphicFramePr>
            <a:graphicFrameLocks noGrp="1"/>
          </p:cNvGraphicFramePr>
          <p:nvPr>
            <p:ph idx="1"/>
            <p:extLst>
              <p:ext uri="{D42A27DB-BD31-4B8C-83A1-F6EECF244321}">
                <p14:modId xmlns:p14="http://schemas.microsoft.com/office/powerpoint/2010/main" val="647615213"/>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32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BA99-D996-46B2-AE11-4B8BDBE5B07D}"/>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2FC5F06-A97D-461F-AF33-3719566462A3}"/>
              </a:ext>
            </a:extLst>
          </p:cNvPr>
          <p:cNvSpPr>
            <a:spLocks noGrp="1"/>
          </p:cNvSpPr>
          <p:nvPr>
            <p:ph idx="1"/>
          </p:nvPr>
        </p:nvSpPr>
        <p:spPr/>
        <p:txBody>
          <a:bodyPr/>
          <a:lstStyle/>
          <a:p>
            <a:r>
              <a:rPr lang="en-US" dirty="0"/>
              <a:t>Sports Illustrated. “</a:t>
            </a:r>
            <a:r>
              <a:rPr lang="en-US" b="1" i="0" dirty="0">
                <a:solidFill>
                  <a:srgbClr val="0A1529"/>
                </a:solidFill>
                <a:effectLst/>
                <a:latin typeface="industry"/>
              </a:rPr>
              <a:t>Did MLB Use Juiced Balls in 2020?”</a:t>
            </a:r>
            <a:r>
              <a:rPr lang="en-US" dirty="0"/>
              <a:t> </a:t>
            </a:r>
            <a:r>
              <a:rPr lang="en-US" dirty="0">
                <a:hlinkClick r:id="rId2"/>
              </a:rPr>
              <a:t>https://www.si.com/mlb/2021/02/09/mlb-ball-is-live-daily-cover</a:t>
            </a:r>
            <a:endParaRPr lang="en-US" dirty="0"/>
          </a:p>
          <a:p>
            <a:endParaRPr lang="en-US" dirty="0"/>
          </a:p>
          <a:p>
            <a:r>
              <a:rPr lang="en-US" dirty="0"/>
              <a:t>Baseball-Reference.com. </a:t>
            </a:r>
            <a:r>
              <a:rPr lang="en-US" dirty="0">
                <a:hlinkClick r:id="rId3"/>
              </a:rPr>
              <a:t>https://www.baseball-reference.com/leagues/majors.shtml</a:t>
            </a:r>
            <a:endParaRPr lang="en-US" dirty="0"/>
          </a:p>
          <a:p>
            <a:endParaRPr lang="en-US" dirty="0"/>
          </a:p>
        </p:txBody>
      </p:sp>
    </p:spTree>
    <p:extLst>
      <p:ext uri="{BB962C8B-B14F-4D97-AF65-F5344CB8AC3E}">
        <p14:creationId xmlns:p14="http://schemas.microsoft.com/office/powerpoint/2010/main" val="112053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E144-19F4-4071-ACEF-09F02CD95EA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9B6592B-5CF8-46E2-8150-C81481F747B9}"/>
              </a:ext>
            </a:extLst>
          </p:cNvPr>
          <p:cNvSpPr>
            <a:spLocks noGrp="1"/>
          </p:cNvSpPr>
          <p:nvPr>
            <p:ph idx="1"/>
          </p:nvPr>
        </p:nvSpPr>
        <p:spPr/>
        <p:txBody>
          <a:bodyPr/>
          <a:lstStyle/>
          <a:p>
            <a:pPr marL="457200" indent="-457200">
              <a:buFont typeface="+mj-lt"/>
              <a:buAutoNum type="arabicPeriod"/>
            </a:pPr>
            <a:endParaRPr lang="en-US" dirty="0"/>
          </a:p>
          <a:p>
            <a:pPr marL="457200" indent="-457200">
              <a:buFont typeface="+mj-lt"/>
              <a:buAutoNum type="arabicPeriod"/>
            </a:pPr>
            <a:r>
              <a:rPr lang="en-US" dirty="0"/>
              <a:t>How do Home Runs contribute to a team’s total wins for a season?</a:t>
            </a:r>
          </a:p>
          <a:p>
            <a:pPr lvl="2"/>
            <a:r>
              <a:rPr lang="en-US" dirty="0"/>
              <a:t>Began with 2015 – 2019 data and added 2010 – 2014 to increases the sample size.</a:t>
            </a:r>
          </a:p>
          <a:p>
            <a:pPr marL="457200" indent="-457200">
              <a:buFont typeface="+mj-lt"/>
              <a:buAutoNum type="arabicPeriod"/>
            </a:pPr>
            <a:r>
              <a:rPr lang="en-US" dirty="0"/>
              <a:t>What impact do Total Runs and Total Home Runs have on the correlation between Home Runs and Wins?</a:t>
            </a:r>
          </a:p>
          <a:p>
            <a:pPr marL="457200" indent="-457200">
              <a:buFont typeface="+mj-lt"/>
              <a:buAutoNum type="arabicPeriod"/>
            </a:pPr>
            <a:r>
              <a:rPr lang="en-US" dirty="0"/>
              <a:t>What impact do Home Run to Total Run Ratio have on the correlation between Home Runs and Wins?</a:t>
            </a:r>
          </a:p>
        </p:txBody>
      </p:sp>
    </p:spTree>
    <p:extLst>
      <p:ext uri="{BB962C8B-B14F-4D97-AF65-F5344CB8AC3E}">
        <p14:creationId xmlns:p14="http://schemas.microsoft.com/office/powerpoint/2010/main" val="2617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D658-E96B-4C84-B4D8-4C11CE447A78}"/>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3BC88B33-77AD-4380-A4CB-DE5FEDC5697A}"/>
              </a:ext>
            </a:extLst>
          </p:cNvPr>
          <p:cNvSpPr>
            <a:spLocks noGrp="1"/>
          </p:cNvSpPr>
          <p:nvPr>
            <p:ph idx="1"/>
          </p:nvPr>
        </p:nvSpPr>
        <p:spPr>
          <a:xfrm>
            <a:off x="1371600" y="2351695"/>
            <a:ext cx="10241280" cy="3959352"/>
          </a:xfrm>
        </p:spPr>
        <p:txBody>
          <a:bodyPr/>
          <a:lstStyle/>
          <a:p>
            <a:r>
              <a:rPr lang="en-US" dirty="0"/>
              <a:t>30 Teams</a:t>
            </a:r>
          </a:p>
          <a:p>
            <a:r>
              <a:rPr lang="en-US" dirty="0"/>
              <a:t>162 Games per Season</a:t>
            </a:r>
          </a:p>
          <a:p>
            <a:r>
              <a:rPr lang="en-US" dirty="0"/>
              <a:t>Season-Games-Innings-At Bats</a:t>
            </a:r>
          </a:p>
          <a:p>
            <a:r>
              <a:rPr lang="en-US" dirty="0"/>
              <a:t>Offense = Batting/Hitting, Defense = Pitching/Fielding</a:t>
            </a:r>
          </a:p>
          <a:p>
            <a:r>
              <a:rPr lang="en-US" dirty="0"/>
              <a:t>Base running</a:t>
            </a:r>
          </a:p>
          <a:p>
            <a:r>
              <a:rPr lang="en-US" dirty="0"/>
              <a:t>Scoring</a:t>
            </a:r>
          </a:p>
          <a:p>
            <a:pPr marL="0" indent="0">
              <a:buNone/>
            </a:pPr>
            <a:endParaRPr lang="en-US" dirty="0"/>
          </a:p>
          <a:p>
            <a:pPr marL="0" indent="0">
              <a:buNone/>
            </a:pPr>
            <a:endParaRPr lang="en-US" dirty="0"/>
          </a:p>
        </p:txBody>
      </p:sp>
      <p:pic>
        <p:nvPicPr>
          <p:cNvPr id="5" name="Picture 4" descr="A picture containing linedrawing&#10;&#10;Description automatically generated">
            <a:extLst>
              <a:ext uri="{FF2B5EF4-FFF2-40B4-BE49-F238E27FC236}">
                <a16:creationId xmlns:a16="http://schemas.microsoft.com/office/drawing/2014/main" id="{711A4669-E6A7-4683-AE67-BE0D28145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130" y="1877568"/>
            <a:ext cx="3535680" cy="3102864"/>
          </a:xfrm>
          <a:prstGeom prst="rect">
            <a:avLst/>
          </a:prstGeom>
        </p:spPr>
      </p:pic>
    </p:spTree>
    <p:extLst>
      <p:ext uri="{BB962C8B-B14F-4D97-AF65-F5344CB8AC3E}">
        <p14:creationId xmlns:p14="http://schemas.microsoft.com/office/powerpoint/2010/main" val="55232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FCB5-D8C2-4C54-BF4C-1995CF45EB90}"/>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AB74F955-F00F-4521-9E75-DA29E632DCD1}"/>
              </a:ext>
            </a:extLst>
          </p:cNvPr>
          <p:cNvSpPr>
            <a:spLocks noGrp="1"/>
          </p:cNvSpPr>
          <p:nvPr>
            <p:ph idx="1"/>
          </p:nvPr>
        </p:nvSpPr>
        <p:spPr/>
        <p:txBody>
          <a:bodyPr/>
          <a:lstStyle/>
          <a:p>
            <a:pPr marL="0" indent="0">
              <a:buNone/>
            </a:pPr>
            <a:r>
              <a:rPr lang="en-US" dirty="0"/>
              <a:t>Source:</a:t>
            </a:r>
          </a:p>
          <a:p>
            <a:r>
              <a:rPr lang="en-US" dirty="0"/>
              <a:t>2010-2019 Major League Baseball </a:t>
            </a:r>
            <a:r>
              <a:rPr lang="en-US" b="1" dirty="0"/>
              <a:t>Batting</a:t>
            </a:r>
            <a:r>
              <a:rPr lang="en-US" dirty="0"/>
              <a:t> </a:t>
            </a:r>
            <a:r>
              <a:rPr lang="en-US" b="1" dirty="0"/>
              <a:t>Statistics</a:t>
            </a:r>
            <a:r>
              <a:rPr lang="en-US" dirty="0"/>
              <a:t> from </a:t>
            </a:r>
            <a:r>
              <a:rPr lang="en-US" dirty="0">
                <a:hlinkClick r:id="rId2"/>
              </a:rPr>
              <a:t>https://www.Baseball-Reference.com</a:t>
            </a:r>
            <a:endParaRPr lang="en-US" dirty="0"/>
          </a:p>
          <a:p>
            <a:r>
              <a:rPr lang="en-US" dirty="0"/>
              <a:t>2010-2019 Major League Baseball </a:t>
            </a:r>
            <a:r>
              <a:rPr lang="en-US" b="1" dirty="0"/>
              <a:t>Standings</a:t>
            </a:r>
            <a:r>
              <a:rPr lang="en-US" dirty="0"/>
              <a:t> from </a:t>
            </a:r>
            <a:r>
              <a:rPr lang="en-US" dirty="0">
                <a:hlinkClick r:id="rId2"/>
              </a:rPr>
              <a:t>https://www.Baseball-Reference.com</a:t>
            </a:r>
            <a:endParaRPr lang="en-US" dirty="0"/>
          </a:p>
          <a:p>
            <a:pPr marL="0" indent="0">
              <a:buNone/>
            </a:pPr>
            <a:r>
              <a:rPr lang="en-US" dirty="0"/>
              <a:t>Collecting and Cleaning:</a:t>
            </a:r>
          </a:p>
          <a:p>
            <a:r>
              <a:rPr lang="en-US" dirty="0"/>
              <a:t>CSV files for each table on Baseball-Reference.com were easily downloaded.</a:t>
            </a:r>
          </a:p>
          <a:p>
            <a:r>
              <a:rPr lang="en-US" dirty="0"/>
              <a:t>2020 and 2021 we excluded for analysis because of the effect of the pandemic on the seasons. </a:t>
            </a:r>
          </a:p>
          <a:p>
            <a:r>
              <a:rPr lang="en-US" dirty="0"/>
              <a:t>Using a for loop to create data frames using each csv file as well as perform the regression analysis each year’s data sets.</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9272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0334-EFB1-431D-A1E2-4F68F72B80C7}"/>
              </a:ext>
            </a:extLst>
          </p:cNvPr>
          <p:cNvSpPr>
            <a:spLocks noGrp="1"/>
          </p:cNvSpPr>
          <p:nvPr>
            <p:ph type="title"/>
          </p:nvPr>
        </p:nvSpPr>
        <p:spPr/>
        <p:txBody>
          <a:bodyPr/>
          <a:lstStyle/>
          <a:p>
            <a:r>
              <a:rPr lang="en-US" dirty="0"/>
              <a:t>Homerun per Year 2010-2019</a:t>
            </a:r>
          </a:p>
        </p:txBody>
      </p:sp>
      <p:pic>
        <p:nvPicPr>
          <p:cNvPr id="5" name="Content Placeholder 4" descr="Chart, bar chart&#10;&#10;Description automatically generated">
            <a:extLst>
              <a:ext uri="{FF2B5EF4-FFF2-40B4-BE49-F238E27FC236}">
                <a16:creationId xmlns:a16="http://schemas.microsoft.com/office/drawing/2014/main" id="{1C359CCE-DFD5-4665-A155-8BCF375110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06" y="2291934"/>
            <a:ext cx="5487650" cy="3658433"/>
          </a:xfrm>
        </p:spPr>
      </p:pic>
      <p:sp>
        <p:nvSpPr>
          <p:cNvPr id="6" name="TextBox 5">
            <a:extLst>
              <a:ext uri="{FF2B5EF4-FFF2-40B4-BE49-F238E27FC236}">
                <a16:creationId xmlns:a16="http://schemas.microsoft.com/office/drawing/2014/main" id="{77FB982C-6A70-4AC5-BB75-9515DEFD9448}"/>
              </a:ext>
            </a:extLst>
          </p:cNvPr>
          <p:cNvSpPr txBox="1"/>
          <p:nvPr/>
        </p:nvSpPr>
        <p:spPr>
          <a:xfrm>
            <a:off x="6702256" y="2809875"/>
            <a:ext cx="5080169" cy="1477328"/>
          </a:xfrm>
          <a:prstGeom prst="rect">
            <a:avLst/>
          </a:prstGeom>
          <a:noFill/>
        </p:spPr>
        <p:txBody>
          <a:bodyPr wrap="square" rtlCol="0">
            <a:spAutoFit/>
          </a:bodyPr>
          <a:lstStyle/>
          <a:p>
            <a:r>
              <a:rPr lang="en-US" dirty="0"/>
              <a:t>From 2010 to 2015 the home runs hit each season remained relatively constant. After 2015 the number of home runs was greater than the last with the exception being 2018. 2019 ended with the most home runs ever hit in a single MLB season.</a:t>
            </a:r>
          </a:p>
        </p:txBody>
      </p:sp>
    </p:spTree>
    <p:extLst>
      <p:ext uri="{BB962C8B-B14F-4D97-AF65-F5344CB8AC3E}">
        <p14:creationId xmlns:p14="http://schemas.microsoft.com/office/powerpoint/2010/main" val="263106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1344-32F9-4548-9F55-5B02896951E4}"/>
              </a:ext>
            </a:extLst>
          </p:cNvPr>
          <p:cNvSpPr>
            <a:spLocks noGrp="1"/>
          </p:cNvSpPr>
          <p:nvPr>
            <p:ph type="title"/>
          </p:nvPr>
        </p:nvSpPr>
        <p:spPr>
          <a:xfrm>
            <a:off x="1333500" y="213913"/>
            <a:ext cx="10241280" cy="1234440"/>
          </a:xfrm>
        </p:spPr>
        <p:txBody>
          <a:bodyPr/>
          <a:lstStyle/>
          <a:p>
            <a:r>
              <a:rPr lang="en-US" dirty="0"/>
              <a:t>2015-2018 Home Run vs Wins</a:t>
            </a:r>
          </a:p>
        </p:txBody>
      </p:sp>
      <p:pic>
        <p:nvPicPr>
          <p:cNvPr id="5" name="Content Placeholder 4" descr="Chart, scatter chart&#10;&#10;Description automatically generated">
            <a:extLst>
              <a:ext uri="{FF2B5EF4-FFF2-40B4-BE49-F238E27FC236}">
                <a16:creationId xmlns:a16="http://schemas.microsoft.com/office/drawing/2014/main" id="{3ED1F196-A5A6-464E-AC49-53667D5816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024" y="1512427"/>
            <a:ext cx="3474485" cy="2316324"/>
          </a:xfrm>
        </p:spPr>
      </p:pic>
      <p:pic>
        <p:nvPicPr>
          <p:cNvPr id="7" name="Picture 6" descr="Chart, scatter chart&#10;&#10;Description automatically generated">
            <a:extLst>
              <a:ext uri="{FF2B5EF4-FFF2-40B4-BE49-F238E27FC236}">
                <a16:creationId xmlns:a16="http://schemas.microsoft.com/office/drawing/2014/main" id="{08E5F3AB-8336-44C3-A393-2918421D2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37" y="3808315"/>
            <a:ext cx="3485672" cy="2323781"/>
          </a:xfrm>
          <a:prstGeom prst="rect">
            <a:avLst/>
          </a:prstGeom>
        </p:spPr>
      </p:pic>
      <p:pic>
        <p:nvPicPr>
          <p:cNvPr id="9" name="Picture 8" descr="Chart, scatter chart&#10;&#10;Description automatically generated">
            <a:extLst>
              <a:ext uri="{FF2B5EF4-FFF2-40B4-BE49-F238E27FC236}">
                <a16:creationId xmlns:a16="http://schemas.microsoft.com/office/drawing/2014/main" id="{2112D292-6DD7-433F-8014-F0582C994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590" y="1526788"/>
            <a:ext cx="3485672" cy="2323781"/>
          </a:xfrm>
          <a:prstGeom prst="rect">
            <a:avLst/>
          </a:prstGeom>
        </p:spPr>
      </p:pic>
      <p:pic>
        <p:nvPicPr>
          <p:cNvPr id="11" name="Picture 10" descr="Chart, scatter chart&#10;&#10;Description automatically generated">
            <a:extLst>
              <a:ext uri="{FF2B5EF4-FFF2-40B4-BE49-F238E27FC236}">
                <a16:creationId xmlns:a16="http://schemas.microsoft.com/office/drawing/2014/main" id="{FAB3E9BF-911A-423D-91A8-202673450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973" y="3850569"/>
            <a:ext cx="3358907" cy="2239271"/>
          </a:xfrm>
          <a:prstGeom prst="rect">
            <a:avLst/>
          </a:prstGeom>
        </p:spPr>
      </p:pic>
      <p:sp>
        <p:nvSpPr>
          <p:cNvPr id="14" name="TextBox 13">
            <a:extLst>
              <a:ext uri="{FF2B5EF4-FFF2-40B4-BE49-F238E27FC236}">
                <a16:creationId xmlns:a16="http://schemas.microsoft.com/office/drawing/2014/main" id="{1DB83878-6CB2-4B93-ACEA-3DA8F18D3E52}"/>
              </a:ext>
            </a:extLst>
          </p:cNvPr>
          <p:cNvSpPr txBox="1"/>
          <p:nvPr/>
        </p:nvSpPr>
        <p:spPr>
          <a:xfrm>
            <a:off x="7987262" y="1750190"/>
            <a:ext cx="4039520" cy="4339650"/>
          </a:xfrm>
          <a:prstGeom prst="rect">
            <a:avLst/>
          </a:prstGeom>
          <a:noFill/>
        </p:spPr>
        <p:txBody>
          <a:bodyPr wrap="square" rtlCol="0">
            <a:spAutoFit/>
          </a:bodyPr>
          <a:lstStyle/>
          <a:p>
            <a:r>
              <a:rPr lang="en-US" sz="1200" dirty="0"/>
              <a:t>2018</a:t>
            </a:r>
          </a:p>
          <a:p>
            <a:r>
              <a:rPr lang="en-US" sz="1200" dirty="0"/>
              <a:t>Wins vs HR Correlation: 0.541</a:t>
            </a:r>
          </a:p>
          <a:p>
            <a:r>
              <a:rPr lang="en-US" sz="1200" dirty="0"/>
              <a:t>Total Runs: 21630</a:t>
            </a:r>
          </a:p>
          <a:p>
            <a:r>
              <a:rPr lang="en-US" sz="1200" dirty="0"/>
              <a:t>Home Runs: 5585</a:t>
            </a:r>
          </a:p>
          <a:p>
            <a:r>
              <a:rPr lang="en-US" sz="1200" dirty="0"/>
              <a:t>HR to total run ratio:0.258</a:t>
            </a:r>
          </a:p>
          <a:p>
            <a:endParaRPr lang="en-US" sz="1200" dirty="0"/>
          </a:p>
          <a:p>
            <a:r>
              <a:rPr lang="en-US" sz="1200" dirty="0"/>
              <a:t>2017</a:t>
            </a:r>
          </a:p>
          <a:p>
            <a:r>
              <a:rPr lang="en-US" sz="1200" dirty="0"/>
              <a:t>Wins vs HR Correlation: 0.43</a:t>
            </a:r>
          </a:p>
          <a:p>
            <a:r>
              <a:rPr lang="en-US" sz="1200" dirty="0"/>
              <a:t>Total Runs: 22582</a:t>
            </a:r>
          </a:p>
          <a:p>
            <a:r>
              <a:rPr lang="en-US" sz="1200" dirty="0"/>
              <a:t>Home Runs: 6105</a:t>
            </a:r>
          </a:p>
          <a:p>
            <a:r>
              <a:rPr lang="en-US" sz="1200" dirty="0"/>
              <a:t>HR to total run ratio:0.27</a:t>
            </a:r>
          </a:p>
          <a:p>
            <a:endParaRPr lang="en-US" sz="1200" dirty="0"/>
          </a:p>
          <a:p>
            <a:r>
              <a:rPr lang="en-US" sz="1200" dirty="0"/>
              <a:t>2016</a:t>
            </a:r>
          </a:p>
          <a:p>
            <a:r>
              <a:rPr lang="en-US" sz="1200" dirty="0"/>
              <a:t>Wins vs HR Correlation: 0.371</a:t>
            </a:r>
          </a:p>
          <a:p>
            <a:r>
              <a:rPr lang="en-US" sz="1200" dirty="0"/>
              <a:t>Total Runs: 21744</a:t>
            </a:r>
          </a:p>
          <a:p>
            <a:r>
              <a:rPr lang="en-US" sz="1200" dirty="0"/>
              <a:t>Home Runs: 5610</a:t>
            </a:r>
          </a:p>
          <a:p>
            <a:r>
              <a:rPr lang="en-US" sz="1200" dirty="0"/>
              <a:t>HR to total run ratio:0.258</a:t>
            </a:r>
          </a:p>
          <a:p>
            <a:endParaRPr lang="en-US" sz="1200" dirty="0"/>
          </a:p>
          <a:p>
            <a:r>
              <a:rPr lang="en-US" sz="1200" dirty="0"/>
              <a:t>2015</a:t>
            </a:r>
          </a:p>
          <a:p>
            <a:r>
              <a:rPr lang="en-US" sz="1200" dirty="0"/>
              <a:t>Wins vs HR Correlation: 0.307</a:t>
            </a:r>
          </a:p>
          <a:p>
            <a:r>
              <a:rPr lang="en-US" sz="1200" dirty="0"/>
              <a:t>Total Runs: 20647</a:t>
            </a:r>
          </a:p>
          <a:p>
            <a:r>
              <a:rPr lang="en-US" sz="1200" dirty="0"/>
              <a:t>Home Runs: 4909</a:t>
            </a:r>
          </a:p>
          <a:p>
            <a:r>
              <a:rPr lang="en-US" sz="1200" dirty="0"/>
              <a:t>HR to total run ratio:0.238 </a:t>
            </a:r>
          </a:p>
        </p:txBody>
      </p:sp>
    </p:spTree>
    <p:extLst>
      <p:ext uri="{BB962C8B-B14F-4D97-AF65-F5344CB8AC3E}">
        <p14:creationId xmlns:p14="http://schemas.microsoft.com/office/powerpoint/2010/main" val="4223094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2A73-75BD-4FE0-A9C3-9B6D76E73E09}"/>
              </a:ext>
            </a:extLst>
          </p:cNvPr>
          <p:cNvSpPr>
            <a:spLocks noGrp="1"/>
          </p:cNvSpPr>
          <p:nvPr>
            <p:ph type="title"/>
          </p:nvPr>
        </p:nvSpPr>
        <p:spPr/>
        <p:txBody>
          <a:bodyPr/>
          <a:lstStyle/>
          <a:p>
            <a:r>
              <a:rPr lang="en-US" dirty="0"/>
              <a:t>2019 Home runs vs wins</a:t>
            </a:r>
          </a:p>
        </p:txBody>
      </p:sp>
      <p:pic>
        <p:nvPicPr>
          <p:cNvPr id="4" name="Content Placeholder 3" descr="Chart, scatter chart&#10;&#10;Description automatically generated">
            <a:extLst>
              <a:ext uri="{FF2B5EF4-FFF2-40B4-BE49-F238E27FC236}">
                <a16:creationId xmlns:a16="http://schemas.microsoft.com/office/drawing/2014/main" id="{77238F36-A516-4E43-BA16-45D8D4496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590" y="2168109"/>
            <a:ext cx="5487650" cy="3658433"/>
          </a:xfrm>
          <a:prstGeom prst="rect">
            <a:avLst/>
          </a:prstGeom>
        </p:spPr>
      </p:pic>
      <p:sp>
        <p:nvSpPr>
          <p:cNvPr id="7" name="Rectangle 2">
            <a:extLst>
              <a:ext uri="{FF2B5EF4-FFF2-40B4-BE49-F238E27FC236}">
                <a16:creationId xmlns:a16="http://schemas.microsoft.com/office/drawing/2014/main" id="{CB9C425E-E71B-4608-9902-1337AEC25E2A}"/>
              </a:ext>
            </a:extLst>
          </p:cNvPr>
          <p:cNvSpPr>
            <a:spLocks noChangeArrowheads="1"/>
          </p:cNvSpPr>
          <p:nvPr/>
        </p:nvSpPr>
        <p:spPr bwMode="auto">
          <a:xfrm>
            <a:off x="6492240" y="4486870"/>
            <a:ext cx="3370218"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rPr>
              <a:t>Wins vs HR Correlation: 0.764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rPr>
              <a:t>Total Runs: 23467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rPr>
              <a:t>Home Runs: 6776</a:t>
            </a:r>
            <a:r>
              <a:rPr kumimoji="0" lang="en-US" altLang="en-US" sz="2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17837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2AB8-40AA-4ED3-B4CC-3539B56CAAB8}"/>
              </a:ext>
            </a:extLst>
          </p:cNvPr>
          <p:cNvSpPr>
            <a:spLocks noGrp="1"/>
          </p:cNvSpPr>
          <p:nvPr>
            <p:ph type="title"/>
          </p:nvPr>
        </p:nvSpPr>
        <p:spPr/>
        <p:txBody>
          <a:bodyPr/>
          <a:lstStyle/>
          <a:p>
            <a:r>
              <a:rPr lang="en-US" dirty="0" err="1"/>
              <a:t>Hr</a:t>
            </a:r>
            <a:r>
              <a:rPr lang="en-US" dirty="0"/>
              <a:t>/wins vs total </a:t>
            </a:r>
            <a:r>
              <a:rPr lang="en-US" dirty="0" err="1"/>
              <a:t>hr</a:t>
            </a:r>
            <a:r>
              <a:rPr lang="en-US" dirty="0"/>
              <a:t> &amp; runs</a:t>
            </a:r>
          </a:p>
        </p:txBody>
      </p:sp>
      <p:pic>
        <p:nvPicPr>
          <p:cNvPr id="5" name="Content Placeholder 4" descr="Chart, scatter chart&#10;&#10;Description automatically generated">
            <a:extLst>
              <a:ext uri="{FF2B5EF4-FFF2-40B4-BE49-F238E27FC236}">
                <a16:creationId xmlns:a16="http://schemas.microsoft.com/office/drawing/2014/main" id="{C86BA387-3230-460D-93F1-E5776E3BC7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590" y="2149060"/>
            <a:ext cx="5487650" cy="3658433"/>
          </a:xfrm>
        </p:spPr>
      </p:pic>
      <p:pic>
        <p:nvPicPr>
          <p:cNvPr id="7" name="Picture 6" descr="Chart, scatter chart&#10;&#10;Description automatically generated">
            <a:extLst>
              <a:ext uri="{FF2B5EF4-FFF2-40B4-BE49-F238E27FC236}">
                <a16:creationId xmlns:a16="http://schemas.microsoft.com/office/drawing/2014/main" id="{D6187B70-C19D-4304-A03F-FA8756C31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0" y="2163319"/>
            <a:ext cx="5466261" cy="3644174"/>
          </a:xfrm>
          <a:prstGeom prst="rect">
            <a:avLst/>
          </a:prstGeom>
        </p:spPr>
      </p:pic>
    </p:spTree>
    <p:extLst>
      <p:ext uri="{BB962C8B-B14F-4D97-AF65-F5344CB8AC3E}">
        <p14:creationId xmlns:p14="http://schemas.microsoft.com/office/powerpoint/2010/main" val="256141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F20E-4614-4060-9B8B-44055D743355}"/>
              </a:ext>
            </a:extLst>
          </p:cNvPr>
          <p:cNvSpPr>
            <a:spLocks noGrp="1"/>
          </p:cNvSpPr>
          <p:nvPr>
            <p:ph type="title"/>
          </p:nvPr>
        </p:nvSpPr>
        <p:spPr/>
        <p:txBody>
          <a:bodyPr/>
          <a:lstStyle/>
          <a:p>
            <a:r>
              <a:rPr lang="en-US" dirty="0" err="1"/>
              <a:t>Hr</a:t>
            </a:r>
            <a:r>
              <a:rPr lang="en-US" dirty="0"/>
              <a:t>/wins vs </a:t>
            </a:r>
            <a:r>
              <a:rPr lang="en-US" dirty="0" err="1"/>
              <a:t>Hr</a:t>
            </a:r>
            <a:r>
              <a:rPr lang="en-US" dirty="0"/>
              <a:t>-run ratio</a:t>
            </a:r>
          </a:p>
        </p:txBody>
      </p:sp>
      <p:pic>
        <p:nvPicPr>
          <p:cNvPr id="5" name="Content Placeholder 4" descr="Chart, scatter chart&#10;&#10;Description automatically generated">
            <a:extLst>
              <a:ext uri="{FF2B5EF4-FFF2-40B4-BE49-F238E27FC236}">
                <a16:creationId xmlns:a16="http://schemas.microsoft.com/office/drawing/2014/main" id="{DD8987BE-E541-4FB9-9967-94540D460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3315" y="2029968"/>
            <a:ext cx="5487650" cy="3658433"/>
          </a:xfrm>
        </p:spPr>
      </p:pic>
    </p:spTree>
    <p:extLst>
      <p:ext uri="{BB962C8B-B14F-4D97-AF65-F5344CB8AC3E}">
        <p14:creationId xmlns:p14="http://schemas.microsoft.com/office/powerpoint/2010/main" val="1933228325"/>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412624"/>
      </a:dk2>
      <a:lt2>
        <a:srgbClr val="E2E8E6"/>
      </a:lt2>
      <a:accent1>
        <a:srgbClr val="C54B76"/>
      </a:accent1>
      <a:accent2>
        <a:srgbClr val="B34139"/>
      </a:accent2>
      <a:accent3>
        <a:srgbClr val="C5864B"/>
      </a:accent3>
      <a:accent4>
        <a:srgbClr val="B3A639"/>
      </a:accent4>
      <a:accent5>
        <a:srgbClr val="8DAF43"/>
      </a:accent5>
      <a:accent6>
        <a:srgbClr val="5AB339"/>
      </a:accent6>
      <a:hlink>
        <a:srgbClr val="319471"/>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1505</TotalTime>
  <Words>526</Words>
  <Application>Microsoft Office PowerPoint</Application>
  <PresentationFormat>Widescreen</PresentationFormat>
  <Paragraphs>69</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Gill Sans Nova</vt:lpstr>
      <vt:lpstr>industry</vt:lpstr>
      <vt:lpstr>GradientRiseVTI</vt:lpstr>
      <vt:lpstr>MLB Home run analysis</vt:lpstr>
      <vt:lpstr>Questions</vt:lpstr>
      <vt:lpstr>The Game</vt:lpstr>
      <vt:lpstr>The Data</vt:lpstr>
      <vt:lpstr>Homerun per Year 2010-2019</vt:lpstr>
      <vt:lpstr>2015-2018 Home Run vs Wins</vt:lpstr>
      <vt:lpstr>2019 Home runs vs wins</vt:lpstr>
      <vt:lpstr>Hr/wins vs total hr &amp; runs</vt:lpstr>
      <vt:lpstr>Hr/wins vs Hr-run ratio</vt:lpstr>
      <vt:lpstr>Conclusions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League Baseball</dc:title>
  <dc:creator>Scott Stimpson</dc:creator>
  <cp:lastModifiedBy>Scott Stimpson</cp:lastModifiedBy>
  <cp:revision>66</cp:revision>
  <dcterms:created xsi:type="dcterms:W3CDTF">2021-06-18T21:10:23Z</dcterms:created>
  <dcterms:modified xsi:type="dcterms:W3CDTF">2021-06-26T14:44:44Z</dcterms:modified>
</cp:coreProperties>
</file>